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92" r:id="rId4"/>
    <p:sldId id="291" r:id="rId5"/>
    <p:sldId id="258" r:id="rId6"/>
    <p:sldId id="268" r:id="rId7"/>
    <p:sldId id="294" r:id="rId8"/>
    <p:sldId id="287" r:id="rId9"/>
    <p:sldId id="275" r:id="rId10"/>
    <p:sldId id="297" r:id="rId11"/>
    <p:sldId id="296" r:id="rId12"/>
    <p:sldId id="295" r:id="rId13"/>
    <p:sldId id="293" r:id="rId14"/>
    <p:sldId id="281" r:id="rId15"/>
    <p:sldId id="267"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288" autoAdjust="0"/>
  </p:normalViewPr>
  <p:slideViewPr>
    <p:cSldViewPr snapToGrid="0" snapToObjects="1">
      <p:cViewPr varScale="1">
        <p:scale>
          <a:sx n="88" d="100"/>
          <a:sy n="88" d="100"/>
        </p:scale>
        <p:origin x="1434" y="30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Good morning. I'm here to present our York Region Crime Analysis. To summarize our key findings upfront: we analyzed nearly 300,000 records and identified a major spike in 2024, with over 95,000 crimes—an 89.5% increase. However, we are seeing a strong correction in 2025. Property crime is the dominant category, and our highest risk area is District 1 in the North. Now, let me walk you through how we reached these conclusions.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Property crimes dominate the crime landscape, accounting for nearly 60% of all incidents (178,279 cases). Violent crimes represent 20.2% of total cases, indicating significant public safety concerns. Other notable categories include 'Other Crime' (10.9%) and Drug-related offenses (6.6%). This distribution suggests that resource allocation should prioritize property crime prevention while maintaining adequate focus on violent crime intervention.</a:t>
            </a:r>
            <a:br>
              <a:rPr lang="en-CA" dirty="0"/>
            </a:br>
            <a:br>
              <a:rPr lang="en-CA" dirty="0"/>
            </a:br>
            <a:r>
              <a:rPr lang="en-CA" sz="1200" b="0" i="0" kern="1200" dirty="0">
                <a:solidFill>
                  <a:schemeClr val="tx1"/>
                </a:solidFill>
                <a:effectLst/>
                <a:latin typeface="+mn-lt"/>
                <a:ea typeface="+mn-ea"/>
                <a:cs typeface="+mn-cs"/>
              </a:rPr>
              <a:t>The top 3 crime types account for </a:t>
            </a:r>
            <a:r>
              <a:rPr lang="en-CA" sz="1200" b="1" i="0" kern="1200" dirty="0">
                <a:solidFill>
                  <a:schemeClr val="tx1"/>
                </a:solidFill>
                <a:effectLst/>
                <a:latin typeface="+mn-lt"/>
                <a:ea typeface="+mn-ea"/>
                <a:cs typeface="+mn-cs"/>
              </a:rPr>
              <a:t>56.4%</a:t>
            </a:r>
            <a:r>
              <a:rPr lang="en-CA" sz="1200" b="0" i="0" kern="1200" dirty="0">
                <a:solidFill>
                  <a:schemeClr val="tx1"/>
                </a:solidFill>
                <a:effectLst/>
                <a:latin typeface="+mn-lt"/>
                <a:ea typeface="+mn-ea"/>
                <a:cs typeface="+mn-cs"/>
              </a:rPr>
              <a:t> of all incidents, providing clear targets for focused intervention.</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dirty="0"/>
              <a:t>Executive summary highlighting CORRECTED temporal findings. Analysis confirms midnight (0:00) as the peak crime hour with 28,510 incidents. Critical issues include the 2024 crime spike requiring investigation, District 4's emergency situation with 544% growth, and the dominance of property crimes. The forecast indicates a positive trend with continued decline through 2027, providing opportunity for targeted interventions.</a:t>
            </a:r>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9D8C-7D6C-217C-53B0-00FC06E08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6A95-04EA-890D-B4D4-696A07DA1EF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3962C7E7-CCA9-8746-0E60-90FDDC51FF70}"/>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AB2C64C4-0D3B-A906-C168-3ABF634FB2F0}"/>
              </a:ext>
            </a:extLst>
          </p:cNvPr>
          <p:cNvSpPr>
            <a:spLocks noGrp="1"/>
          </p:cNvSpPr>
          <p:nvPr>
            <p:ph type="sldNum" sz="quarter" idx="5"/>
          </p:nvPr>
        </p:nvSpPr>
        <p:spPr/>
      </p:sp>
    </p:spTree>
    <p:extLst>
      <p:ext uri="{BB962C8B-B14F-4D97-AF65-F5344CB8AC3E}">
        <p14:creationId xmlns:p14="http://schemas.microsoft.com/office/powerpoint/2010/main" val="378627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dirty="0"/>
              <a:t>Comprehensive strategic recommendations organized into four key areas: Emergency Response for District 4 crisis, Crime Prevention focusing on theft reduction, Violence Reduction through community policing, and Resource Optimization using data-driven approaches with emphasis on midnight patrols. Recommendations are prioritized based on risk assessment and forecasting analysis.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dirty="0"/>
              <a:t>Conclusion summarizes key achievements including comprehensive analysis of 299,984 records and development of advanced forecasting models. Strategic priorities focus on property crime prevention and District 4 emergency response. Path forward emphasizes predictive analytics and continuous monitoring, with immediate next steps including stakeholder engagement and implementation team development.</a:t>
            </a:r>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24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24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24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24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24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24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24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24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24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24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24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24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2025-2027</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63121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Data Science Take-Home Exercise</a:t>
            </a: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a:p>
            <a:pPr algn="ctr">
              <a:defRPr sz="1800">
                <a:solidFill>
                  <a:srgbClr val="C8C8C8"/>
                </a:solidFill>
              </a:defRPr>
            </a:pPr>
            <a:endParaRPr lang="en-CA" sz="18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2020-2027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Police Operation</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10</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143125" y="1417638"/>
            <a:ext cx="79057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District-Level Risk Assessment</a:t>
            </a:r>
            <a:endParaRPr lang="en-CA" dirty="0"/>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11</a:t>
            </a:fld>
            <a:endParaRPr lang="en-US"/>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2"/>
          <a:stretch>
            <a:fillRect/>
          </a:stretch>
        </p:blipFill>
        <p:spPr>
          <a:xfrm>
            <a:off x="838200" y="1524000"/>
            <a:ext cx="8761069" cy="4965700"/>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9716803" y="1635721"/>
            <a:ext cx="2146300" cy="4216539"/>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a:t>
            </a:r>
            <a:r>
              <a:rPr lang="en-US" sz="2000" dirty="0">
                <a:latin typeface="Times New Roman" panose="02020603050405020304" pitchFamily="18" charset="0"/>
                <a:cs typeface="Times New Roman" panose="02020603050405020304" pitchFamily="18" charset="0"/>
              </a:rPr>
              <a:t> </a:t>
            </a:r>
            <a:r>
              <a:rPr lang="en-CA" sz="20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Xgboost</a:t>
            </a:r>
            <a:r>
              <a:rPr lang="en-US" sz="2000" dirty="0">
                <a:latin typeface="Times New Roman" panose="02020603050405020304" pitchFamily="18" charset="0"/>
                <a:cs typeface="Times New Roman" panose="02020603050405020304" pitchFamily="18" charset="0"/>
              </a:rPr>
              <a:t> for feature importance </a:t>
            </a:r>
            <a:endParaRPr lang="en-CA" sz="2000" dirty="0"/>
          </a:p>
        </p:txBody>
      </p:sp>
    </p:spTree>
    <p:extLst>
      <p:ext uri="{BB962C8B-B14F-4D97-AF65-F5344CB8AC3E}">
        <p14:creationId xmlns:p14="http://schemas.microsoft.com/office/powerpoint/2010/main" val="304018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Spotlight on District 4 (Vaughan)</a:t>
            </a:r>
            <a:endParaRPr lang="en-CA" dirty="0"/>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12</a:t>
            </a:fld>
            <a:endParaRPr lang="en-US"/>
          </a:p>
        </p:txBody>
      </p:sp>
      <p:pic>
        <p:nvPicPr>
          <p:cNvPr id="8" name="Picture 7" descr="image.png">
            <a:extLst>
              <a:ext uri="{FF2B5EF4-FFF2-40B4-BE49-F238E27FC236}">
                <a16:creationId xmlns:a16="http://schemas.microsoft.com/office/drawing/2014/main" id="{8680B7EC-2241-C1CF-3DE6-430BD5780E66}"/>
              </a:ext>
            </a:extLst>
          </p:cNvPr>
          <p:cNvPicPr>
            <a:picLocks noChangeAspect="1"/>
          </p:cNvPicPr>
          <p:nvPr/>
        </p:nvPicPr>
        <p:blipFill>
          <a:blip r:embed="rId2"/>
          <a:stretch>
            <a:fillRect/>
          </a:stretch>
        </p:blipFill>
        <p:spPr>
          <a:xfrm>
            <a:off x="838000" y="1522929"/>
            <a:ext cx="3940212" cy="2399809"/>
          </a:xfrm>
          <a:prstGeom prst="rect">
            <a:avLst/>
          </a:prstGeom>
        </p:spPr>
      </p:pic>
      <p:pic>
        <p:nvPicPr>
          <p:cNvPr id="11" name="Picture 10">
            <a:extLst>
              <a:ext uri="{FF2B5EF4-FFF2-40B4-BE49-F238E27FC236}">
                <a16:creationId xmlns:a16="http://schemas.microsoft.com/office/drawing/2014/main" id="{0B9A4BC9-CF36-A696-9472-CB95B8C1B9A4}"/>
              </a:ext>
            </a:extLst>
          </p:cNvPr>
          <p:cNvPicPr>
            <a:picLocks noChangeAspect="1"/>
          </p:cNvPicPr>
          <p:nvPr/>
        </p:nvPicPr>
        <p:blipFill>
          <a:blip r:embed="rId3"/>
          <a:stretch>
            <a:fillRect/>
          </a:stretch>
        </p:blipFill>
        <p:spPr>
          <a:xfrm>
            <a:off x="4932205" y="1552469"/>
            <a:ext cx="3592670" cy="2370269"/>
          </a:xfrm>
          <a:prstGeom prst="rect">
            <a:avLst/>
          </a:prstGeom>
        </p:spPr>
      </p:pic>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4"/>
          <a:stretch>
            <a:fillRect/>
          </a:stretch>
        </p:blipFill>
        <p:spPr>
          <a:xfrm>
            <a:off x="8558368" y="4043412"/>
            <a:ext cx="2839718" cy="2370269"/>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5"/>
          <a:stretch>
            <a:fillRect/>
          </a:stretch>
        </p:blipFill>
        <p:spPr>
          <a:xfrm>
            <a:off x="838000" y="3922738"/>
            <a:ext cx="394021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6"/>
          <a:stretch>
            <a:fillRect/>
          </a:stretch>
        </p:blipFill>
        <p:spPr>
          <a:xfrm>
            <a:off x="8524875" y="1544981"/>
            <a:ext cx="2873211" cy="2370269"/>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7"/>
          <a:stretch>
            <a:fillRect/>
          </a:stretch>
        </p:blipFill>
        <p:spPr>
          <a:xfrm>
            <a:off x="4965700" y="4043412"/>
            <a:ext cx="3592668" cy="2361973"/>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District 4 (Vaughan) Scheduling Analysis</a:t>
            </a:r>
            <a:endParaRPr lang="en-CA" dirty="0"/>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2"/>
          <a:stretch>
            <a:fillRect/>
          </a:stretch>
        </p:blipFill>
        <p:spPr>
          <a:xfrm>
            <a:off x="5090432" y="1295400"/>
            <a:ext cx="6739618" cy="5302702"/>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276570" y="1206516"/>
            <a:ext cx="4796178" cy="5386090"/>
          </a:xfrm>
          <a:prstGeom prst="rect">
            <a:avLst/>
          </a:prstGeom>
          <a:noFill/>
        </p:spPr>
        <p:txBody>
          <a:bodyPr wrap="square">
            <a:spAutoFit/>
          </a:bodyPr>
          <a:lstStyle/>
          <a:p>
            <a:pPr algn="l" latinLnBrk="1">
              <a:buNone/>
            </a:pPr>
            <a:r>
              <a:rPr lang="en-CA" sz="1600" b="1" i="0" dirty="0">
                <a:effectLst/>
                <a:latin typeface="Times New Roman" panose="02020603050405020304" pitchFamily="18" charset="0"/>
                <a:cs typeface="Times New Roman" panose="02020603050405020304" pitchFamily="18" charset="0"/>
              </a:rPr>
              <a:t>Executive Summary</a:t>
            </a:r>
            <a:endParaRPr lang="en-CA" sz="1400" b="1" i="0" dirty="0">
              <a:effectLst/>
              <a:latin typeface="Times New Roman" panose="02020603050405020304" pitchFamily="18" charset="0"/>
              <a:cs typeface="Times New Roman" panose="02020603050405020304" pitchFamily="18" charset="0"/>
            </a:endParaRPr>
          </a:p>
          <a:p>
            <a:pPr algn="l" latinLnBrk="1">
              <a:buNone/>
            </a:pPr>
            <a:r>
              <a:rPr lang="en-CA" sz="1400" b="0" i="0" dirty="0">
                <a:effectLst/>
                <a:latin typeface="Times New Roman" panose="02020603050405020304" pitchFamily="18" charset="0"/>
                <a:cs typeface="Times New Roman" panose="02020603050405020304" pitchFamily="18" charset="0"/>
              </a:rPr>
              <a:t>   • Average Officer Unavailability: 28.0/61 (45.9%)</a:t>
            </a:r>
          </a:p>
          <a:p>
            <a:pPr algn="l" latinLnBrk="1">
              <a:buNone/>
            </a:pPr>
            <a:r>
              <a:rPr lang="en-CA" sz="1400" b="0" i="0" dirty="0">
                <a:effectLst/>
                <a:latin typeface="Times New Roman" panose="02020603050405020304" pitchFamily="18" charset="0"/>
                <a:cs typeface="Times New Roman" panose="02020603050405020304" pitchFamily="18" charset="0"/>
              </a:rPr>
              <a:t>   • Maximum Single-Day Unavailability: 51.0 officers</a:t>
            </a:r>
          </a:p>
          <a:p>
            <a:pPr algn="l" latinLnBrk="1">
              <a:buNone/>
            </a:pPr>
            <a:r>
              <a:rPr lang="en-CA" sz="1400" b="0" i="0" dirty="0">
                <a:effectLst/>
                <a:latin typeface="Times New Roman" panose="02020603050405020304" pitchFamily="18" charset="0"/>
                <a:cs typeface="Times New Roman" panose="02020603050405020304" pitchFamily="18" charset="0"/>
              </a:rPr>
              <a:t>   • Average Officers Available: 33</a:t>
            </a:r>
          </a:p>
          <a:p>
            <a:pPr algn="l" latinLnBrk="1">
              <a:buNone/>
            </a:pPr>
            <a:r>
              <a:rPr lang="en-CA" sz="1400" b="0" i="0" dirty="0">
                <a:effectLst/>
                <a:latin typeface="Times New Roman" panose="02020603050405020304" pitchFamily="18" charset="0"/>
                <a:cs typeface="Times New Roman" panose="02020603050405020304" pitchFamily="18" charset="0"/>
              </a:rPr>
              <a:t>   • Average Daily Call Volume: 437.8 calls</a:t>
            </a:r>
          </a:p>
          <a:p>
            <a:pPr algn="l" latinLnBrk="1">
              <a:buNone/>
            </a:pPr>
            <a:r>
              <a:rPr lang="en-CA" sz="1400" b="0" i="0" dirty="0">
                <a:effectLst/>
                <a:latin typeface="Times New Roman" panose="02020603050405020304" pitchFamily="18" charset="0"/>
                <a:cs typeface="Times New Roman" panose="02020603050405020304" pitchFamily="18" charset="0"/>
              </a:rPr>
              <a:t>   • Total Calls Analyzed: 479,861</a:t>
            </a:r>
          </a:p>
          <a:p>
            <a:pPr algn="l" latinLnBrk="1">
              <a:buNone/>
            </a:pPr>
            <a:r>
              <a:rPr lang="en-CA" sz="1400" b="0" i="0" dirty="0">
                <a:effectLst/>
                <a:latin typeface="Times New Roman" panose="02020603050405020304" pitchFamily="18" charset="0"/>
                <a:cs typeface="Times New Roman" panose="02020603050405020304" pitchFamily="18" charset="0"/>
              </a:rPr>
              <a:t>   • Estimated Total Officers: 61</a:t>
            </a:r>
          </a:p>
          <a:p>
            <a:pPr algn="l" latinLnBrk="1">
              <a:buNone/>
            </a:pPr>
            <a:r>
              <a:rPr lang="en-CA" sz="1600" b="1" i="0" dirty="0">
                <a:effectLst/>
                <a:latin typeface="Times New Roman" panose="02020603050405020304" pitchFamily="18" charset="0"/>
                <a:cs typeface="Times New Roman" panose="02020603050405020304" pitchFamily="18" charset="0"/>
              </a:rPr>
              <a:t>Staffing Compliance Analysis</a:t>
            </a:r>
          </a:p>
          <a:p>
            <a:pPr algn="l" latinLnBrk="1">
              <a:buNone/>
            </a:pPr>
            <a:r>
              <a:rPr lang="en-CA" sz="1400" b="0" i="0" dirty="0">
                <a:effectLst/>
                <a:latin typeface="Times New Roman" panose="02020603050405020304" pitchFamily="18" charset="0"/>
                <a:cs typeface="Times New Roman" panose="02020603050405020304" pitchFamily="18" charset="0"/>
              </a:rPr>
              <a:t>   • Minimum Required Officers: 23</a:t>
            </a:r>
          </a:p>
          <a:p>
            <a:pPr algn="l" latinLnBrk="1">
              <a:buNone/>
            </a:pPr>
            <a:r>
              <a:rPr lang="en-CA" sz="1400" b="0" i="0" dirty="0">
                <a:effectLst/>
                <a:latin typeface="Times New Roman" panose="02020603050405020304" pitchFamily="18" charset="0"/>
                <a:cs typeface="Times New Roman" panose="02020603050405020304" pitchFamily="18" charset="0"/>
              </a:rPr>
              <a:t>   • Days Below Minimum Staffing: 55/1096 (5.0%)</a:t>
            </a:r>
          </a:p>
          <a:p>
            <a:pPr algn="l" latinLnBrk="1">
              <a:buNone/>
            </a:pPr>
            <a:r>
              <a:rPr lang="en-CA" sz="1400" b="0" i="0" dirty="0">
                <a:effectLst/>
                <a:latin typeface="Times New Roman" panose="02020603050405020304" pitchFamily="18" charset="0"/>
                <a:cs typeface="Times New Roman" panose="02020603050405020304" pitchFamily="18" charset="0"/>
              </a:rPr>
              <a:t>   • Staffing Compliance Rate: 95.0%</a:t>
            </a:r>
          </a:p>
          <a:p>
            <a:pPr algn="l" latinLnBrk="1">
              <a:buNone/>
            </a:pPr>
            <a:r>
              <a:rPr lang="en-CA" sz="1400" b="0" i="0" dirty="0">
                <a:effectLst/>
                <a:latin typeface="Times New Roman" panose="02020603050405020304" pitchFamily="18" charset="0"/>
                <a:cs typeface="Times New Roman" panose="02020603050405020304" pitchFamily="18" charset="0"/>
              </a:rPr>
              <a:t>   • Compliance Level: GOOD</a:t>
            </a:r>
          </a:p>
          <a:p>
            <a:pPr latinLnBrk="1"/>
            <a:r>
              <a:rPr lang="en-CA" sz="1400" dirty="0">
                <a:latin typeface="Times New Roman" panose="02020603050405020304" pitchFamily="18" charset="0"/>
                <a:cs typeface="Times New Roman" panose="02020603050405020304" pitchFamily="18" charset="0"/>
              </a:rPr>
              <a:t>   • Despite high staffing compliance, a combination of high call</a:t>
            </a:r>
          </a:p>
          <a:p>
            <a:pPr latinLnBrk="1"/>
            <a:r>
              <a:rPr lang="en-CA" sz="1400" dirty="0">
                <a:latin typeface="Times New Roman" panose="02020603050405020304" pitchFamily="18" charset="0"/>
                <a:cs typeface="Times New Roman" panose="02020603050405020304" pitchFamily="18" charset="0"/>
              </a:rPr>
              <a:t>volume, concentrated crime results in a HIGH overall operational risk for District 4.</a:t>
            </a:r>
            <a:endParaRPr lang="en-CA" sz="1400" b="0" i="0" dirty="0">
              <a:effectLst/>
              <a:latin typeface="Times New Roman" panose="02020603050405020304" pitchFamily="18" charset="0"/>
              <a:cs typeface="Times New Roman" panose="02020603050405020304" pitchFamily="18" charset="0"/>
            </a:endParaRPr>
          </a:p>
          <a:p>
            <a:pPr algn="l" latinLnBrk="1">
              <a:buNone/>
            </a:pPr>
            <a:r>
              <a:rPr lang="en-CA" sz="1600" b="1" i="0" dirty="0">
                <a:effectLst/>
                <a:latin typeface="Times New Roman" panose="02020603050405020304" pitchFamily="18" charset="0"/>
                <a:cs typeface="Times New Roman" panose="02020603050405020304" pitchFamily="18" charset="0"/>
              </a:rPr>
              <a:t>Risk Assessment</a:t>
            </a:r>
          </a:p>
          <a:p>
            <a:pPr algn="l" latinLnBrk="1">
              <a:buNone/>
            </a:pPr>
            <a:r>
              <a:rPr lang="en-CA" sz="1400" b="0" i="0" dirty="0">
                <a:effectLst/>
                <a:latin typeface="Times New Roman" panose="02020603050405020304" pitchFamily="18" charset="0"/>
                <a:cs typeface="Times New Roman" panose="02020603050405020304" pitchFamily="18" charset="0"/>
              </a:rPr>
              <a:t>   • Overall Risk Level: HIGH</a:t>
            </a:r>
          </a:p>
          <a:p>
            <a:pPr algn="l" latinLnBrk="1">
              <a:buNone/>
            </a:pPr>
            <a:r>
              <a:rPr lang="en-CA" sz="1400" b="0" i="0" dirty="0">
                <a:effectLst/>
                <a:latin typeface="Times New Roman" panose="02020603050405020304" pitchFamily="18" charset="0"/>
                <a:cs typeface="Times New Roman" panose="02020603050405020304" pitchFamily="18" charset="0"/>
              </a:rPr>
              <a:t>   • Availability Risk Score: 0.46</a:t>
            </a:r>
          </a:p>
          <a:p>
            <a:pPr algn="l" latinLnBrk="1">
              <a:buNone/>
            </a:pPr>
            <a:r>
              <a:rPr lang="en-CA" sz="1400" b="0" i="0" dirty="0">
                <a:effectLst/>
                <a:latin typeface="Times New Roman" panose="02020603050405020304" pitchFamily="18" charset="0"/>
                <a:cs typeface="Times New Roman" panose="02020603050405020304" pitchFamily="18" charset="0"/>
              </a:rPr>
              <a:t>   • Staffing Risk: LOW</a:t>
            </a:r>
          </a:p>
          <a:p>
            <a:pPr algn="l" latinLnBrk="1">
              <a:buNone/>
            </a:pPr>
            <a:r>
              <a:rPr lang="en-CA" sz="1600" b="1" i="0" dirty="0">
                <a:effectLst/>
                <a:latin typeface="Times New Roman" panose="02020603050405020304" pitchFamily="18" charset="0"/>
                <a:cs typeface="Times New Roman" panose="02020603050405020304" pitchFamily="18" charset="0"/>
              </a:rPr>
              <a:t>High Risk Periods Identified</a:t>
            </a:r>
          </a:p>
          <a:p>
            <a:pPr algn="l" latinLnBrk="1">
              <a:buNone/>
            </a:pPr>
            <a:r>
              <a:rPr lang="en-CA" sz="1400" b="0" i="0" dirty="0">
                <a:effectLst/>
                <a:latin typeface="Times New Roman" panose="02020603050405020304" pitchFamily="18" charset="0"/>
                <a:cs typeface="Times New Roman" panose="02020603050405020304" pitchFamily="18" charset="0"/>
              </a:rPr>
              <a:t>   • High-Unavailability Months: June, July, August, September, October, November, December</a:t>
            </a:r>
          </a:p>
          <a:p>
            <a:pPr algn="l" latinLnBrk="1">
              <a:buNone/>
            </a:pPr>
            <a:r>
              <a:rPr lang="en-CA" sz="1400" b="0" i="0" dirty="0">
                <a:effectLst/>
                <a:latin typeface="Times New Roman" panose="02020603050405020304" pitchFamily="18" charset="0"/>
                <a:cs typeface="Times New Roman" panose="02020603050405020304" pitchFamily="18" charset="0"/>
              </a:rPr>
              <a:t>   • High-Unavailability Days: Monday, Tuesday, Wednesday,  Thursday</a:t>
            </a:r>
          </a:p>
        </p:txBody>
      </p:sp>
    </p:spTree>
    <p:extLst>
      <p:ext uri="{BB962C8B-B14F-4D97-AF65-F5344CB8AC3E}">
        <p14:creationId xmlns:p14="http://schemas.microsoft.com/office/powerpoint/2010/main" val="849133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24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14</a:t>
            </a:fld>
            <a:endParaRPr lang="en-US"/>
          </a:p>
        </p:txBody>
      </p:sp>
      <p:sp>
        <p:nvSpPr>
          <p:cNvPr id="12" name="TextBox 11">
            <a:extLst>
              <a:ext uri="{FF2B5EF4-FFF2-40B4-BE49-F238E27FC236}">
                <a16:creationId xmlns:a16="http://schemas.microsoft.com/office/drawing/2014/main" id="{ED9AA00C-6D04-5D64-B43D-70810C5358E7}"/>
              </a:ext>
            </a:extLst>
          </p:cNvPr>
          <p:cNvSpPr txBox="1"/>
          <p:nvPr/>
        </p:nvSpPr>
        <p:spPr>
          <a:xfrm>
            <a:off x="2140902" y="1231208"/>
            <a:ext cx="7910195" cy="5230727"/>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Pillar 1: </a:t>
            </a:r>
            <a:r>
              <a:rPr lang="en-CA" sz="2000" b="1" dirty="0">
                <a:latin typeface="Times New Roman" panose="02020603050405020304" pitchFamily="18" charset="0"/>
                <a:cs typeface="Times New Roman" panose="02020603050405020304" pitchFamily="18" charset="0"/>
              </a:rPr>
              <a:t>Immediate Response (Vaughan)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Surge resources, including 	specialized units, to District 4 to combat organized crime and gun violence</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2: </a:t>
            </a:r>
            <a:r>
              <a:rPr lang="en-CA" sz="2000" b="1" dirty="0">
                <a:latin typeface="Times New Roman" panose="02020603050405020304" pitchFamily="18" charset="0"/>
                <a:cs typeface="Times New Roman" panose="02020603050405020304" pitchFamily="18" charset="0"/>
              </a:rPr>
              <a:t>Proactive Prevention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Targeted patrols and investigative 	resources focused on auto theft corridors and known tow truck conflict zones</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3: </a:t>
            </a:r>
            <a:r>
              <a:rPr lang="en-CA" sz="2000" b="1" dirty="0">
                <a:latin typeface="Times New Roman" panose="02020603050405020304" pitchFamily="18" charset="0"/>
                <a:cs typeface="Times New Roman" panose="02020603050405020304" pitchFamily="18" charset="0"/>
              </a:rPr>
              <a:t>Community &amp; Violence Reduction</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Community partnerships 	to disrupt organized crime recruitment and illegal firearms trafficking</a:t>
            </a:r>
            <a:endParaRPr lang="en-CA" sz="2000" dirty="0">
              <a:latin typeface="Times New Roman" panose="02020603050405020304" pitchFamily="18" charset="0"/>
              <a:cs typeface="Times New Roman" panose="02020603050405020304" pitchFamily="18" charset="0"/>
            </a:endParaRPr>
          </a:p>
          <a:p>
            <a:pPr>
              <a:lnSpc>
                <a:spcPct val="200000"/>
              </a:lnSpc>
            </a:pPr>
            <a:r>
              <a:rPr lang="en-CA" sz="2400" b="1" dirty="0">
                <a:latin typeface="Times New Roman" panose="02020603050405020304" pitchFamily="18" charset="0"/>
                <a:cs typeface="Times New Roman" panose="02020603050405020304" pitchFamily="18" charset="0"/>
              </a:rPr>
              <a:t>Pillar 4: </a:t>
            </a:r>
            <a:r>
              <a:rPr lang="en-CA" sz="2000" b="1" dirty="0">
                <a:latin typeface="Times New Roman" panose="02020603050405020304" pitchFamily="18" charset="0"/>
                <a:cs typeface="Times New Roman" panose="02020603050405020304" pitchFamily="18" charset="0"/>
              </a:rPr>
              <a:t>Systemic Efficiency</a:t>
            </a:r>
            <a:r>
              <a:rPr lang="en-CA" sz="20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sym typeface="Wingdings" panose="05000000000000000000" pitchFamily="2" charset="2"/>
              </a:rPr>
              <a:t></a:t>
            </a:r>
            <a:r>
              <a:rPr lang="en-CA" sz="2000" dirty="0">
                <a:latin typeface="Times New Roman" panose="02020603050405020304" pitchFamily="18" charset="0"/>
                <a:cs typeface="Times New Roman" panose="02020603050405020304" pitchFamily="18" charset="0"/>
              </a:rPr>
              <a:t> </a:t>
            </a:r>
            <a:r>
              <a:rPr lang="en-CA" dirty="0"/>
              <a:t>Leverage data and intelligence to support 	advocacy for bail reform and stricter sentencing for firearms offences</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33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54742" y="274321"/>
            <a:ext cx="2882519"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Conclusion</a:t>
            </a:r>
          </a:p>
        </p:txBody>
      </p:sp>
      <p:sp>
        <p:nvSpPr>
          <p:cNvPr id="2" name="Date Placeholder 1">
            <a:extLst>
              <a:ext uri="{FF2B5EF4-FFF2-40B4-BE49-F238E27FC236}">
                <a16:creationId xmlns:a16="http://schemas.microsoft.com/office/drawing/2014/main" id="{2E024112-01E0-0A1F-8194-0E2DEFBD1715}"/>
              </a:ext>
            </a:extLst>
          </p:cNvPr>
          <p:cNvSpPr>
            <a:spLocks noGrp="1"/>
          </p:cNvSpPr>
          <p:nvPr>
            <p:ph type="dt" sz="half" idx="10"/>
          </p:nvPr>
        </p:nvSpPr>
        <p:spPr/>
        <p:txBody>
          <a:bodyPr/>
          <a:lstStyle/>
          <a:p>
            <a:fld id="{2BBDE202-2122-4B41-99F3-A95E29B999DB}" type="datetime3">
              <a:rPr lang="en-US" smtClean="0"/>
              <a:t>24 November 2025</a:t>
            </a:fld>
            <a:endParaRPr lang="en-US"/>
          </a:p>
        </p:txBody>
      </p:sp>
      <p:sp>
        <p:nvSpPr>
          <p:cNvPr id="9" name="Footer Placeholder 8">
            <a:extLst>
              <a:ext uri="{FF2B5EF4-FFF2-40B4-BE49-F238E27FC236}">
                <a16:creationId xmlns:a16="http://schemas.microsoft.com/office/drawing/2014/main" id="{5DAB1904-5CE3-9B86-A5DC-9C457E411A51}"/>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EF36001F-1FE7-B18B-3674-06BB36ED375F}"/>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12" name="TextBox 11">
            <a:extLst>
              <a:ext uri="{FF2B5EF4-FFF2-40B4-BE49-F238E27FC236}">
                <a16:creationId xmlns:a16="http://schemas.microsoft.com/office/drawing/2014/main" id="{9EDF54D2-080C-AE56-50F5-C0C227E4EE5C}"/>
              </a:ext>
            </a:extLst>
          </p:cNvPr>
          <p:cNvSpPr txBox="1"/>
          <p:nvPr/>
        </p:nvSpPr>
        <p:spPr>
          <a:xfrm>
            <a:off x="852488" y="1231883"/>
            <a:ext cx="10487024" cy="5307030"/>
          </a:xfrm>
          <a:prstGeom prst="rect">
            <a:avLst/>
          </a:prstGeom>
          <a:noFill/>
        </p:spPr>
        <p:txBody>
          <a:bodyPr wrap="square">
            <a:spAutoFit/>
          </a:bodyPr>
          <a:lstStyle/>
          <a:p>
            <a:pPr>
              <a:lnSpc>
                <a:spcPct val="200000"/>
              </a:lnSpc>
            </a:pPr>
            <a:r>
              <a:rPr lang="en-CA" sz="2400" b="1" dirty="0">
                <a:latin typeface="Times New Roman" panose="02020603050405020304" pitchFamily="18" charset="0"/>
                <a:cs typeface="Times New Roman" panose="02020603050405020304" pitchFamily="18" charset="0"/>
              </a:rPr>
              <a:t>#1: Our Priority:</a:t>
            </a:r>
            <a:r>
              <a:rPr lang="en-CA" sz="2400" dirty="0">
                <a:latin typeface="Times New Roman" panose="02020603050405020304" pitchFamily="18" charset="0"/>
                <a:cs typeface="Times New Roman" panose="02020603050405020304" pitchFamily="18" charset="0"/>
              </a:rPr>
              <a:t> </a:t>
            </a:r>
            <a:r>
              <a:rPr lang="en-CA" dirty="0"/>
              <a:t>An immediate, targeted surge of resources to District 4 (Vaughan) to combat the gun 	violence and organized crime driving the 2024 risk peak</a:t>
            </a:r>
          </a:p>
          <a:p>
            <a:pPr>
              <a:lnSpc>
                <a:spcPct val="200000"/>
              </a:lnSpc>
            </a:pPr>
            <a:r>
              <a:rPr lang="en-CA" sz="2400" b="1" dirty="0">
                <a:latin typeface="Times New Roman" panose="02020603050405020304" pitchFamily="18" charset="0"/>
                <a:cs typeface="Times New Roman" panose="02020603050405020304" pitchFamily="18" charset="0"/>
              </a:rPr>
              <a:t>#2: Our Strategy:</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Leverage the forecasted decline to implement sustainable prevention and 	optimization programs.</a:t>
            </a:r>
          </a:p>
          <a:p>
            <a:pPr>
              <a:lnSpc>
                <a:spcPct val="200000"/>
              </a:lnSpc>
            </a:pPr>
            <a:r>
              <a:rPr lang="en-CA" sz="2400" b="1" dirty="0">
                <a:latin typeface="Times New Roman" panose="02020603050405020304" pitchFamily="18" charset="0"/>
                <a:cs typeface="Times New Roman" panose="02020603050405020304" pitchFamily="18" charset="0"/>
              </a:rPr>
              <a:t>#3: Our Commitment:</a:t>
            </a:r>
            <a:r>
              <a:rPr lang="en-CA" sz="2400" dirty="0">
                <a:latin typeface="Times New Roman" panose="02020603050405020304" pitchFamily="18" charset="0"/>
                <a:cs typeface="Times New Roman" panose="02020603050405020304" pitchFamily="18" charset="0"/>
              </a:rPr>
              <a:t> </a:t>
            </a:r>
            <a:r>
              <a:rPr lang="en-CA" sz="2000" dirty="0">
                <a:latin typeface="Times New Roman" panose="02020603050405020304" pitchFamily="18" charset="0"/>
                <a:cs typeface="Times New Roman" panose="02020603050405020304" pitchFamily="18" charset="0"/>
              </a:rPr>
              <a:t>We will monitor progress through quarterly reviews and adapt our 	strategy 	using this data-driven framework.</a:t>
            </a:r>
          </a:p>
          <a:p>
            <a:pPr>
              <a:lnSpc>
                <a:spcPct val="200000"/>
              </a:lnSpc>
            </a:pPr>
            <a:r>
              <a:rPr lang="en-CA" dirty="0"/>
              <a:t> </a:t>
            </a:r>
            <a:r>
              <a:rPr lang="en-CA" sz="2400" b="1" dirty="0">
                <a:latin typeface="Times New Roman" panose="02020603050405020304" pitchFamily="18" charset="0"/>
                <a:cs typeface="Times New Roman" panose="02020603050405020304" pitchFamily="18" charset="0"/>
              </a:rPr>
              <a:t>#4: Our Measure: </a:t>
            </a:r>
            <a:r>
              <a:rPr lang="en-CA" sz="2000" dirty="0">
                <a:latin typeface="Times New Roman" panose="02020603050405020304" pitchFamily="18" charset="0"/>
                <a:cs typeface="Times New Roman" panose="02020603050405020304" pitchFamily="18" charset="0"/>
              </a:rPr>
              <a:t>We will track success through a reduction in District 4's risk score and a 	disruption in organized crime networks, with quarterly progress reviews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24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16</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1043762"/>
            <a:ext cx="10265716" cy="50338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Scan to download the file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r>
              <a:rPr lang="en-US" dirty="0">
                <a:latin typeface="Times New Roman" panose="02020603050405020304" pitchFamily="18" charset="0"/>
                <a:cs typeface="Times New Roman" panose="02020603050405020304" pitchFamily="18" charset="0"/>
              </a:rPr>
              <a:t>Scan to view :</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879908" y="1633285"/>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3896314" y="34290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B3AD52-C838-ABE1-6B61-E843AA11CF4E}"/>
              </a:ext>
            </a:extLst>
          </p:cNvPr>
          <p:cNvSpPr txBox="1"/>
          <p:nvPr/>
        </p:nvSpPr>
        <p:spPr>
          <a:xfrm>
            <a:off x="609600" y="1270343"/>
            <a:ext cx="11103429" cy="5086008"/>
          </a:xfrm>
          <a:prstGeom prst="rect">
            <a:avLst/>
          </a:prstGeom>
          <a:noFill/>
        </p:spPr>
        <p:txBody>
          <a:bodyPr wrap="square">
            <a:spAutoFit/>
          </a:bodyPr>
          <a:lstStyle/>
          <a:p>
            <a:pPr marL="285750" indent="-28575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a:t>
            </a:r>
            <a:r>
              <a:rPr lang="en-CA" sz="2000" b="1" i="0" dirty="0">
                <a:solidFill>
                  <a:srgbClr val="0F1115"/>
                </a:solidFill>
                <a:effectLst/>
                <a:latin typeface="Times New Roman" panose="02020603050405020304" pitchFamily="18" charset="0"/>
                <a:cs typeface="Times New Roman" panose="02020603050405020304" pitchFamily="18" charset="0"/>
              </a:rPr>
              <a:t>Data Overview</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2024 Anomaly &amp; High-Risk Zones</a:t>
            </a:r>
          </a:p>
          <a:p>
            <a:pPr marL="742950" lvl="1" indent="-285750">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Peak of 95,150 crimes in 2024</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Integrated data from 299,984 crime data records, 476k+ service calls, and staffing records</a:t>
            </a:r>
          </a:p>
          <a:p>
            <a:pPr marL="342900" indent="-342900" algn="l">
              <a:spcBef>
                <a:spcPts val="900"/>
              </a:spcBef>
              <a:spcAft>
                <a:spcPts val="300"/>
              </a:spcAft>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Crime Trends &amp; Forecasting (2025-2027)</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Forecasting model with 2024 outlier excluded</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outlook and implications of the post-2024 decline</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District-Level Priority Assessment</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Full breakdown of all district risk scores and priorities</a:t>
            </a:r>
            <a:endParaRPr lang="en-CA" sz="16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t>District 1 faces chronic, high-volume challenges, but District 4 (Vaughan) requires immediate intervention</a:t>
            </a:r>
          </a:p>
          <a:p>
            <a:pPr marL="285750" indent="-285750">
              <a:buFont typeface="Arial" panose="020B0604020202020204" pitchFamily="34" charset="0"/>
              <a:buChar char="•"/>
            </a:pPr>
            <a:r>
              <a:rPr lang="en-CA" sz="2000" b="1" dirty="0">
                <a:solidFill>
                  <a:srgbClr val="0F1115"/>
                </a:solidFill>
                <a:latin typeface="Times New Roman" panose="02020603050405020304" pitchFamily="18" charset="0"/>
                <a:cs typeface="Times New Roman" panose="02020603050405020304" pitchFamily="18" charset="0"/>
              </a:rPr>
              <a:t>Spotlight on District 4 (Vaughan)</a:t>
            </a:r>
          </a:p>
          <a:p>
            <a:pPr marL="742950" lvl="1" indent="-285750">
              <a:buFont typeface="Arial" panose="020B0604020202020204" pitchFamily="34" charset="0"/>
              <a:buChar char="•"/>
            </a:pPr>
            <a:r>
              <a:rPr lang="en-CA" sz="1600" dirty="0">
                <a:solidFill>
                  <a:srgbClr val="0F1115"/>
                </a:solidFill>
                <a:latin typeface="Times New Roman" panose="02020603050405020304" pitchFamily="18" charset="0"/>
                <a:cs typeface="Times New Roman" panose="02020603050405020304" pitchFamily="18" charset="0"/>
              </a:rPr>
              <a:t>High-risk days patterns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Strategic Recommendations</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Emergency response, prevention, and resource optimization plans</a:t>
            </a:r>
          </a:p>
          <a:p>
            <a:pPr marL="285750" indent="-285750" algn="l">
              <a:spcBef>
                <a:spcPts val="900"/>
              </a:spcBef>
              <a:spcAft>
                <a:spcPts val="300"/>
              </a:spcAft>
              <a:buFont typeface="Arial" panose="020B0604020202020204" pitchFamily="34" charset="0"/>
              <a:buChar char="•"/>
            </a:pPr>
            <a:r>
              <a:rPr lang="en-CA" sz="2000" b="1" i="0" dirty="0">
                <a:solidFill>
                  <a:srgbClr val="0F1115"/>
                </a:solidFill>
                <a:effectLst/>
                <a:latin typeface="Times New Roman" panose="02020603050405020304" pitchFamily="18" charset="0"/>
                <a:cs typeface="Times New Roman" panose="02020603050405020304" pitchFamily="18" charset="0"/>
              </a:rPr>
              <a:t>Conclusion</a:t>
            </a:r>
            <a:endParaRPr lang="en-CA" sz="2000" b="0" i="0" dirty="0">
              <a:solidFill>
                <a:srgbClr val="0F1115"/>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600" b="0" i="0" dirty="0">
                <a:solidFill>
                  <a:srgbClr val="0F1115"/>
                </a:solidFill>
                <a:effectLst/>
                <a:latin typeface="Times New Roman" panose="02020603050405020304" pitchFamily="18" charset="0"/>
                <a:cs typeface="Times New Roman" panose="02020603050405020304" pitchFamily="18" charset="0"/>
              </a:rPr>
              <a:t>Strategic priorities and immediate next steps</a:t>
            </a: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24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Introduction &amp; Objective</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24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560420" y="1308245"/>
            <a:ext cx="3605180" cy="3300904"/>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Data Collection</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Nearly Half a Million Service Calls</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29,388 staff overtime /shortage records</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data (2016–present)</a:t>
            </a:r>
          </a:p>
          <a:p>
            <a:pPr marL="285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Risk factor data: traffic, geographic, demographic, economic, weather, unemployment, youth population</a:t>
            </a:r>
          </a:p>
        </p:txBody>
      </p:sp>
      <p:sp>
        <p:nvSpPr>
          <p:cNvPr id="15" name="TextBox 14">
            <a:extLst>
              <a:ext uri="{FF2B5EF4-FFF2-40B4-BE49-F238E27FC236}">
                <a16:creationId xmlns:a16="http://schemas.microsoft.com/office/drawing/2014/main" id="{30017530-611A-AE77-6127-1158193BDEA6}"/>
              </a:ext>
            </a:extLst>
          </p:cNvPr>
          <p:cNvSpPr txBox="1"/>
          <p:nvPr/>
        </p:nvSpPr>
        <p:spPr>
          <a:xfrm>
            <a:off x="4127560" y="1292882"/>
            <a:ext cx="3873440" cy="4331955"/>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Forecasting Model</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Forecast Period: 2025–2027</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ARIMA/LSTM time-series modeling and multivariate regression to identify underlying trends and reliable future projections</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While our 2025-2027 forecast model is based on stable historical data (2016-2023), our strategic recommendations are informed by a deep analysis of the qualitative drivers behind the 2024 peak, including gun violence and organized crime</a:t>
            </a:r>
          </a:p>
        </p:txBody>
      </p:sp>
      <p:sp>
        <p:nvSpPr>
          <p:cNvPr id="17" name="TextBox 16">
            <a:extLst>
              <a:ext uri="{FF2B5EF4-FFF2-40B4-BE49-F238E27FC236}">
                <a16:creationId xmlns:a16="http://schemas.microsoft.com/office/drawing/2014/main" id="{13222826-487D-D379-0D66-CD41C11EE4F3}"/>
              </a:ext>
            </a:extLst>
          </p:cNvPr>
          <p:cNvSpPr txBox="1"/>
          <p:nvPr/>
        </p:nvSpPr>
        <p:spPr>
          <a:xfrm>
            <a:off x="8172450" y="1282383"/>
            <a:ext cx="3873440" cy="2823850"/>
          </a:xfrm>
          <a:prstGeom prst="rect">
            <a:avLst/>
          </a:prstGeom>
          <a:noFill/>
        </p:spPr>
        <p:txBody>
          <a:bodyPr wrap="square">
            <a:spAutoFit/>
          </a:bodyPr>
          <a:lstStyle/>
          <a:p>
            <a:pPr marL="36000">
              <a:spcBef>
                <a:spcPts val="600"/>
              </a:spcBef>
              <a:spcAft>
                <a:spcPts val="600"/>
              </a:spcAft>
            </a:pPr>
            <a:r>
              <a:rPr lang="en-CA" sz="2400" b="1" dirty="0">
                <a:solidFill>
                  <a:srgbClr val="0F1115"/>
                </a:solidFill>
                <a:latin typeface="Times New Roman" panose="02020603050405020304" pitchFamily="18" charset="0"/>
                <a:cs typeface="Times New Roman" panose="02020603050405020304" pitchFamily="18" charset="0"/>
              </a:rPr>
              <a:t>Priority Assessment</a:t>
            </a:r>
          </a:p>
          <a:p>
            <a:pPr marL="321750"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100-point scale evaluating:</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Crime growth &amp; volume</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Type severity &amp; temporal concentration</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Call-for-service load</a:t>
            </a:r>
          </a:p>
          <a:p>
            <a:pPr marL="321750" lvl="1" indent="-285750">
              <a:spcBef>
                <a:spcPts val="300"/>
              </a:spcBef>
              <a:spcAft>
                <a:spcPts val="300"/>
              </a:spcAft>
              <a:buFont typeface="Arial" panose="020B0604020202020204" pitchFamily="34" charset="0"/>
              <a:buChar char="•"/>
            </a:pPr>
            <a:r>
              <a:rPr lang="en-CA" dirty="0">
                <a:solidFill>
                  <a:srgbClr val="0F1115"/>
                </a:solidFill>
                <a:latin typeface="Times New Roman" panose="02020603050405020304" pitchFamily="18" charset="0"/>
                <a:cs typeface="Times New Roman" panose="02020603050405020304" pitchFamily="18" charset="0"/>
              </a:rPr>
              <a:t>Priority Tiers: High (70+), Medium (60-69), Low (&lt;60)</a:t>
            </a:r>
          </a:p>
        </p:txBody>
      </p:sp>
      <p:sp>
        <p:nvSpPr>
          <p:cNvPr id="3" name="Title 1">
            <a:extLst>
              <a:ext uri="{FF2B5EF4-FFF2-40B4-BE49-F238E27FC236}">
                <a16:creationId xmlns:a16="http://schemas.microsoft.com/office/drawing/2014/main" id="{5D024CFF-DD62-ECF7-3961-72C32B22514D}"/>
              </a:ext>
            </a:extLst>
          </p:cNvPr>
          <p:cNvSpPr txBox="1">
            <a:spLocks/>
          </p:cNvSpPr>
          <p:nvPr/>
        </p:nvSpPr>
        <p:spPr>
          <a:xfrm>
            <a:off x="729343" y="5423453"/>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sz="2400" dirty="0">
                <a:solidFill>
                  <a:schemeClr val="bg2"/>
                </a:solidFill>
                <a:latin typeface="Times New Roman" panose="02020603050405020304" pitchFamily="18" charset="0"/>
                <a:cs typeface="Times New Roman" panose="02020603050405020304" pitchFamily="18" charset="0"/>
              </a:rPr>
              <a:t>Provide data-driven insights to support strategic planning, optimize resource allocation, and enhance proactive crime prevention efforts for the York Regional Police</a:t>
            </a:r>
            <a:endParaRPr lang="en-CA" sz="2400"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9976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24 November 2025</a:t>
            </a:fld>
            <a:endParaRPr lang="en-US"/>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2"/>
          <a:stretch>
            <a:fillRect/>
          </a:stretch>
        </p:blipFill>
        <p:spPr>
          <a:xfrm>
            <a:off x="4505325" y="1417638"/>
            <a:ext cx="7566307" cy="5165724"/>
          </a:xfrm>
          <a:prstGeom prst="rect">
            <a:avLst/>
          </a:prstGeom>
        </p:spPr>
      </p:pic>
      <p:sp>
        <p:nvSpPr>
          <p:cNvPr id="6" name="TextBox 5">
            <a:extLst>
              <a:ext uri="{FF2B5EF4-FFF2-40B4-BE49-F238E27FC236}">
                <a16:creationId xmlns:a16="http://schemas.microsoft.com/office/drawing/2014/main" id="{CDA2AC5B-FDC6-819D-224B-74D7C0C2EB29}"/>
              </a:ext>
            </a:extLst>
          </p:cNvPr>
          <p:cNvSpPr txBox="1"/>
          <p:nvPr/>
        </p:nvSpPr>
        <p:spPr>
          <a:xfrm>
            <a:off x="120368" y="1344019"/>
            <a:ext cx="4937407" cy="3508653"/>
          </a:xfrm>
          <a:prstGeom prst="rect">
            <a:avLst/>
          </a:prstGeom>
          <a:noFill/>
        </p:spPr>
        <p:txBody>
          <a:bodyPr wrap="square">
            <a:spAutoFit/>
          </a:bodyPr>
          <a:lstStyle/>
          <a:p>
            <a:pPr algn="l" latinLnBrk="1">
              <a:buNone/>
            </a:pPr>
            <a:r>
              <a:rPr lang="en-CA" sz="2000" b="1" i="0" dirty="0">
                <a:effectLst/>
                <a:latin typeface="Times New Roman" panose="02020603050405020304" pitchFamily="18" charset="0"/>
                <a:cs typeface="Times New Roman" panose="02020603050405020304" pitchFamily="18" charset="0"/>
              </a:rPr>
              <a:t>Key temporal patterns</a:t>
            </a:r>
          </a:p>
          <a:p>
            <a:pPr algn="l" latinLnBrk="1">
              <a:buNone/>
            </a:pPr>
            <a:r>
              <a:rPr lang="en-CA" sz="1600" b="0" i="0" dirty="0">
                <a:effectLst/>
                <a:latin typeface="Times New Roman" panose="02020603050405020304" pitchFamily="18" charset="0"/>
                <a:cs typeface="Times New Roman" panose="02020603050405020304" pitchFamily="18" charset="0"/>
              </a:rPr>
              <a:t>   • Peak Year: 2024 (95,050 incidents)</a:t>
            </a:r>
          </a:p>
          <a:p>
            <a:pPr algn="l" latinLnBrk="1">
              <a:buNone/>
            </a:pPr>
            <a:r>
              <a:rPr lang="en-CA" sz="1600" b="0" i="0" dirty="0">
                <a:effectLst/>
                <a:latin typeface="Times New Roman" panose="02020603050405020304" pitchFamily="18" charset="0"/>
                <a:cs typeface="Times New Roman" panose="02020603050405020304" pitchFamily="18" charset="0"/>
              </a:rPr>
              <a:t>   • Peak Month: 10 (26,726 incidents)</a:t>
            </a:r>
          </a:p>
          <a:p>
            <a:pPr algn="l" latinLnBrk="1">
              <a:buNone/>
            </a:pPr>
            <a:r>
              <a:rPr lang="en-CA" sz="1600" b="0" i="0" dirty="0">
                <a:effectLst/>
                <a:latin typeface="Times New Roman" panose="02020603050405020304" pitchFamily="18" charset="0"/>
                <a:cs typeface="Times New Roman" panose="02020603050405020304" pitchFamily="18" charset="0"/>
              </a:rPr>
              <a:t>   • Peak Day: Friday (45,844 incidents)</a:t>
            </a:r>
          </a:p>
          <a:p>
            <a:pPr algn="l" latinLnBrk="1">
              <a:buNone/>
            </a:pPr>
            <a:r>
              <a:rPr lang="en-CA" sz="1600" b="0" i="0" dirty="0">
                <a:effectLst/>
                <a:latin typeface="Times New Roman" panose="02020603050405020304" pitchFamily="18" charset="0"/>
                <a:cs typeface="Times New Roman" panose="02020603050405020304" pitchFamily="18" charset="0"/>
              </a:rPr>
              <a:t>   • Peak Hour: 00:00 (28,510 incidents)</a:t>
            </a:r>
          </a:p>
          <a:p>
            <a:pPr latinLnBrk="1"/>
            <a:r>
              <a:rPr lang="en-CA" sz="1600" b="0" i="0" dirty="0">
                <a:effectLst/>
                <a:latin typeface="Times New Roman" panose="02020603050405020304" pitchFamily="18" charset="0"/>
                <a:cs typeface="Times New Roman" panose="02020603050405020304" pitchFamily="18" charset="0"/>
              </a:rPr>
              <a:t>   • </a:t>
            </a:r>
            <a:r>
              <a:rPr lang="en-CA" dirty="0"/>
              <a:t>YoY Change (2023 to 2024)</a:t>
            </a:r>
            <a:r>
              <a:rPr lang="en-CA" sz="1600" b="0" i="0" dirty="0">
                <a:effectLst/>
                <a:latin typeface="Times New Roman" panose="02020603050405020304" pitchFamily="18" charset="0"/>
                <a:cs typeface="Times New Roman" panose="02020603050405020304" pitchFamily="18" charset="0"/>
              </a:rPr>
              <a:t>: -56.7%</a:t>
            </a:r>
          </a:p>
          <a:p>
            <a:pPr latinLnBrk="1"/>
            <a:r>
              <a:rPr lang="en-CA" sz="1600" b="0" i="0" dirty="0">
                <a:effectLst/>
                <a:latin typeface="Times New Roman" panose="02020603050405020304" pitchFamily="18" charset="0"/>
                <a:cs typeface="Times New Roman" panose="02020603050405020304" pitchFamily="18" charset="0"/>
              </a:rPr>
              <a:t>   • </a:t>
            </a:r>
            <a:r>
              <a:rPr lang="en-CA" dirty="0"/>
              <a:t>Total Growth (2016-2024)</a:t>
            </a:r>
            <a:r>
              <a:rPr lang="en-CA" sz="1600" b="0" i="0" dirty="0">
                <a:effectLst/>
                <a:latin typeface="Times New Roman" panose="02020603050405020304" pitchFamily="18" charset="0"/>
                <a:cs typeface="Times New Roman" panose="02020603050405020304" pitchFamily="18" charset="0"/>
              </a:rPr>
              <a:t>: +19.0%</a:t>
            </a:r>
          </a:p>
          <a:p>
            <a:pPr algn="l" latinLnBrk="1">
              <a:buNone/>
            </a:pPr>
            <a:endParaRPr lang="en-CA" b="0" i="0" dirty="0">
              <a:effectLst/>
              <a:latin typeface="Times New Roman" panose="02020603050405020304" pitchFamily="18" charset="0"/>
              <a:cs typeface="Times New Roman" panose="02020603050405020304" pitchFamily="18" charset="0"/>
            </a:endParaRPr>
          </a:p>
          <a:p>
            <a:pPr latinLnBrk="1"/>
            <a:r>
              <a:rPr lang="en-CA" sz="2000" b="1" dirty="0">
                <a:latin typeface="Times New Roman" panose="02020603050405020304" pitchFamily="18" charset="0"/>
                <a:cs typeface="Times New Roman" panose="02020603050405020304" pitchFamily="18" charset="0"/>
              </a:rPr>
              <a:t>Strategic insights</a:t>
            </a:r>
          </a:p>
          <a:p>
            <a:pPr algn="l" latinLnBrk="1">
              <a:buNone/>
            </a:pPr>
            <a:r>
              <a:rPr lang="en-CA" sz="1600" b="0" i="0" dirty="0">
                <a:effectLst/>
                <a:latin typeface="Times New Roman" panose="02020603050405020304" pitchFamily="18" charset="0"/>
                <a:cs typeface="Times New Roman" panose="02020603050405020304" pitchFamily="18" charset="0"/>
              </a:rPr>
              <a:t>   • Weekend Activity: 26.4% of total incidents</a:t>
            </a:r>
          </a:p>
          <a:p>
            <a:pPr algn="l" latinLnBrk="1">
              <a:buNone/>
            </a:pPr>
            <a:r>
              <a:rPr lang="en-CA" sz="1600" b="0" i="0" dirty="0">
                <a:effectLst/>
                <a:latin typeface="Times New Roman" panose="02020603050405020304" pitchFamily="18" charset="0"/>
                <a:cs typeface="Times New Roman" panose="02020603050405020304" pitchFamily="18" charset="0"/>
              </a:rPr>
              <a:t>   • Evening Peak (18:00-23:59): 26.9% of incidents</a:t>
            </a:r>
          </a:p>
          <a:p>
            <a:pPr algn="l" latinLnBrk="1">
              <a:buNone/>
            </a:pPr>
            <a:r>
              <a:rPr lang="en-CA" sz="1600" b="0" i="0" dirty="0">
                <a:effectLst/>
                <a:latin typeface="Times New Roman" panose="02020603050405020304" pitchFamily="18" charset="0"/>
                <a:cs typeface="Times New Roman" panose="02020603050405020304" pitchFamily="18" charset="0"/>
              </a:rPr>
              <a:t>   • High Season: </a:t>
            </a:r>
            <a:r>
              <a:rPr lang="en-CA" sz="1600" dirty="0">
                <a:latin typeface="Times New Roman" panose="02020603050405020304" pitchFamily="18" charset="0"/>
                <a:cs typeface="Times New Roman" panose="02020603050405020304" pitchFamily="18" charset="0"/>
              </a:rPr>
              <a:t>October</a:t>
            </a:r>
            <a:r>
              <a:rPr lang="en-CA" sz="1600" b="0" i="0" dirty="0">
                <a:effectLst/>
                <a:latin typeface="Times New Roman" panose="02020603050405020304" pitchFamily="18" charset="0"/>
                <a:cs typeface="Times New Roman" panose="02020603050405020304" pitchFamily="18" charset="0"/>
              </a:rPr>
              <a:t>, August, September</a:t>
            </a:r>
          </a:p>
          <a:p>
            <a:pPr algn="l" latinLnBrk="1">
              <a:buNone/>
            </a:pPr>
            <a:r>
              <a:rPr lang="en-CA" sz="1600" b="0" i="0" dirty="0">
                <a:effectLst/>
                <a:latin typeface="Times New Roman" panose="02020603050405020304" pitchFamily="18" charset="0"/>
                <a:cs typeface="Times New Roman" panose="02020603050405020304" pitchFamily="18" charset="0"/>
              </a:rPr>
              <a:t>   • Low Season: December, February, November</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a:latin typeface="Times New Roman" panose="02020603050405020304" pitchFamily="18" charset="0"/>
                <a:cs typeface="Times New Roman" panose="02020603050405020304" pitchFamily="18" charset="0"/>
              </a:rPr>
              <a:t>Crime Category Distribution</a:t>
            </a:r>
            <a:endParaRPr lang="en-CA"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24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778327" y="1417638"/>
            <a:ext cx="10635345" cy="4246461"/>
          </a:xfrm>
          <a:prstGeom prst="rect">
            <a:avLst/>
          </a:prstGeom>
        </p:spPr>
      </p:pic>
      <p:sp>
        <p:nvSpPr>
          <p:cNvPr id="4" name="TextBox 3">
            <a:extLst>
              <a:ext uri="{FF2B5EF4-FFF2-40B4-BE49-F238E27FC236}">
                <a16:creationId xmlns:a16="http://schemas.microsoft.com/office/drawing/2014/main" id="{4B4F67C4-31B6-3C08-E98E-1E9323A57666}"/>
              </a:ext>
            </a:extLst>
          </p:cNvPr>
          <p:cNvSpPr txBox="1"/>
          <p:nvPr/>
        </p:nvSpPr>
        <p:spPr>
          <a:xfrm>
            <a:off x="1068160" y="5827679"/>
            <a:ext cx="10055677" cy="892552"/>
          </a:xfrm>
          <a:prstGeom prst="rect">
            <a:avLst/>
          </a:prstGeom>
          <a:noFill/>
        </p:spPr>
        <p:txBody>
          <a:bodyPr wrap="square">
            <a:spAutoFit/>
          </a:bodyPr>
          <a:lstStyle/>
          <a:p>
            <a:pPr marL="285750" indent="-285750" algn="ctr"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Theft and Assaults Dominate Crime Volume</a:t>
            </a:r>
          </a:p>
          <a:p>
            <a:pPr marL="285750" indent="-285750" algn="ctr" latinLnBrk="1">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Warmer months (Spring/Summer) show a consistent increase</a:t>
            </a:r>
          </a:p>
          <a:p>
            <a:pPr latinLnBrk="1"/>
            <a:endParaRPr lang="en-CA" sz="16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Crime-Staffing Feedback Loop</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3"/>
          <a:stretch>
            <a:fillRect/>
          </a:stretch>
        </p:blipFill>
        <p:spPr>
          <a:xfrm>
            <a:off x="3120390" y="1276819"/>
            <a:ext cx="2824419" cy="2618294"/>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4"/>
          <a:stretch>
            <a:fillRect/>
          </a:stretch>
        </p:blipFill>
        <p:spPr>
          <a:xfrm>
            <a:off x="5944810" y="3878876"/>
            <a:ext cx="3047462" cy="2477476"/>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5"/>
          <a:stretch>
            <a:fillRect/>
          </a:stretch>
        </p:blipFill>
        <p:spPr>
          <a:xfrm>
            <a:off x="5944810" y="1276820"/>
            <a:ext cx="2946747" cy="2602056"/>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6"/>
          <a:stretch>
            <a:fillRect/>
          </a:stretch>
        </p:blipFill>
        <p:spPr>
          <a:xfrm>
            <a:off x="8891558" y="1276819"/>
            <a:ext cx="2824192" cy="2618293"/>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45570" y="2127585"/>
            <a:ext cx="918066"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456903" y="1536857"/>
            <a:ext cx="1036112"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9136765" y="1360700"/>
            <a:ext cx="21204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737721" y="4172276"/>
            <a:ext cx="1711422"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7"/>
          <a:stretch>
            <a:fillRect/>
          </a:stretch>
        </p:blipFill>
        <p:spPr>
          <a:xfrm>
            <a:off x="3120389" y="3895112"/>
            <a:ext cx="2824421" cy="2461239"/>
          </a:xfrm>
          <a:prstGeom prst="rect">
            <a:avLst/>
          </a:prstGeom>
        </p:spPr>
      </p:pic>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8"/>
          <a:stretch>
            <a:fillRect/>
          </a:stretch>
        </p:blipFill>
        <p:spPr>
          <a:xfrm>
            <a:off x="8958172" y="3895113"/>
            <a:ext cx="2757578" cy="2461239"/>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10336961" y="4651697"/>
            <a:ext cx="827898" cy="342401"/>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294300" y="3946780"/>
            <a:ext cx="1460628"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24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676275" y="3878876"/>
            <a:ext cx="2444113" cy="2490965"/>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067351" y="3984955"/>
            <a:ext cx="214797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36" name="Picture 35">
            <a:extLst>
              <a:ext uri="{FF2B5EF4-FFF2-40B4-BE49-F238E27FC236}">
                <a16:creationId xmlns:a16="http://schemas.microsoft.com/office/drawing/2014/main" id="{C354B817-FB27-4BEB-BCFC-EF1707110B44}"/>
              </a:ext>
            </a:extLst>
          </p:cNvPr>
          <p:cNvPicPr>
            <a:picLocks noChangeAspect="1"/>
          </p:cNvPicPr>
          <p:nvPr/>
        </p:nvPicPr>
        <p:blipFill>
          <a:blip r:embed="rId10"/>
          <a:stretch>
            <a:fillRect/>
          </a:stretch>
        </p:blipFill>
        <p:spPr>
          <a:xfrm>
            <a:off x="676274" y="1276818"/>
            <a:ext cx="2444115" cy="260205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25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6" name="Picture 5" descr="image.png"/>
          <p:cNvPicPr>
            <a:picLocks noChangeAspect="1"/>
          </p:cNvPicPr>
          <p:nvPr/>
        </p:nvPicPr>
        <p:blipFill>
          <a:blip r:embed="rId2"/>
          <a:stretch>
            <a:fillRect/>
          </a:stretch>
        </p:blipFill>
        <p:spPr>
          <a:xfrm>
            <a:off x="585786" y="1262025"/>
            <a:ext cx="5657697" cy="3306486"/>
          </a:xfrm>
          <a:prstGeom prst="rect">
            <a:avLst/>
          </a:prstGeom>
        </p:spPr>
      </p:pic>
      <p:pic>
        <p:nvPicPr>
          <p:cNvPr id="7" name="Picture 6" descr="image.png"/>
          <p:cNvPicPr>
            <a:picLocks noChangeAspect="1"/>
          </p:cNvPicPr>
          <p:nvPr/>
        </p:nvPicPr>
        <p:blipFill>
          <a:blip r:embed="rId3"/>
          <a:stretch>
            <a:fillRect/>
          </a:stretch>
        </p:blipFill>
        <p:spPr>
          <a:xfrm>
            <a:off x="5785930" y="1262025"/>
            <a:ext cx="5796470" cy="3306486"/>
          </a:xfrm>
          <a:prstGeom prst="rect">
            <a:avLst/>
          </a:prstGeom>
        </p:spPr>
      </p:pic>
      <p:sp>
        <p:nvSpPr>
          <p:cNvPr id="8" name="TextBox 7"/>
          <p:cNvSpPr txBox="1"/>
          <p:nvPr/>
        </p:nvSpPr>
        <p:spPr>
          <a:xfrm>
            <a:off x="2019145" y="4761892"/>
            <a:ext cx="9040741" cy="2000548"/>
          </a:xfrm>
          <a:prstGeom prst="rect">
            <a:avLst/>
          </a:prstGeom>
          <a:noFill/>
        </p:spPr>
        <p:txBody>
          <a:bodyPr wrap="square">
            <a:spAutoFit/>
          </a:bodyPr>
          <a:lstStyle/>
          <a:p>
            <a:r>
              <a:rPr lang="en-CA" b="1" dirty="0">
                <a:latin typeface="Times New Roman" panose="02020603050405020304" pitchFamily="18" charset="0"/>
                <a:cs typeface="Times New Roman" panose="02020603050405020304" pitchFamily="18" charset="0"/>
              </a:rPr>
              <a:t>Primary Drivers of the 2024 Anomaly:</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A significant surge in </a:t>
            </a:r>
            <a:r>
              <a:rPr lang="en-CA" b="1" dirty="0">
                <a:latin typeface="Times New Roman" panose="02020603050405020304" pitchFamily="18" charset="0"/>
                <a:cs typeface="Times New Roman" panose="02020603050405020304" pitchFamily="18" charset="0"/>
              </a:rPr>
              <a:t>violent crime, particularly gun violence.</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Organized crime activity</a:t>
            </a:r>
            <a:r>
              <a:rPr lang="en-CA" dirty="0">
                <a:latin typeface="Times New Roman" panose="02020603050405020304" pitchFamily="18" charset="0"/>
                <a:cs typeface="Times New Roman" panose="02020603050405020304" pitchFamily="18" charset="0"/>
              </a:rPr>
              <a:t> driving nationwide increases in auto theft.</a:t>
            </a:r>
          </a:p>
          <a:p>
            <a:pPr marL="742950" lvl="1" indent="-285750">
              <a:buFont typeface="Arial" panose="020B0604020202020204" pitchFamily="34" charset="0"/>
              <a:buChar char="•"/>
            </a:pPr>
            <a:r>
              <a:rPr lang="en-CA" b="1" dirty="0">
                <a:latin typeface="Times New Roman" panose="02020603050405020304" pitchFamily="18" charset="0"/>
                <a:cs typeface="Times New Roman" panose="02020603050405020304" pitchFamily="18" charset="0"/>
              </a:rPr>
              <a:t>Ongoing conflicts within the tow truck industry</a:t>
            </a:r>
            <a:r>
              <a:rPr lang="en-CA" dirty="0">
                <a:latin typeface="Times New Roman" panose="02020603050405020304" pitchFamily="18" charset="0"/>
                <a:cs typeface="Times New Roman" panose="02020603050405020304" pitchFamily="18" charset="0"/>
              </a:rPr>
              <a:t>, leading to gun violence and arson.</a:t>
            </a: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Proliferation of </a:t>
            </a:r>
            <a:r>
              <a:rPr lang="en-CA" b="1" dirty="0">
                <a:latin typeface="Times New Roman" panose="02020603050405020304" pitchFamily="18" charset="0"/>
                <a:cs typeface="Times New Roman" panose="02020603050405020304" pitchFamily="18" charset="0"/>
              </a:rPr>
              <a:t>illegal firearms.</a:t>
            </a:r>
            <a:endParaRPr lang="en-CA"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Challenges related to the national bail system for firearm offences.</a:t>
            </a:r>
          </a:p>
          <a:p>
            <a:pPr>
              <a:spcAft>
                <a:spcPts val="800"/>
              </a:spcAft>
              <a:defRPr sz="1400" b="1"/>
            </a:pP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Forecast</a:t>
            </a:r>
            <a:br>
              <a:rPr lang="en-CA" b="1" dirty="0">
                <a:latin typeface="Times New Roman" panose="02020603050405020304" pitchFamily="18" charset="0"/>
                <a:cs typeface="Times New Roman" panose="02020603050405020304" pitchFamily="18" charset="0"/>
              </a:rPr>
            </a:br>
            <a:r>
              <a:rPr lang="en-CA" sz="2000" b="1" dirty="0">
                <a:latin typeface="Times New Roman" panose="02020603050405020304" pitchFamily="18" charset="0"/>
                <a:cs typeface="Times New Roman" panose="02020603050405020304" pitchFamily="18" charset="0"/>
              </a:rPr>
              <a:t> (November 2025 – December 2026)</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24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8</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7122887" y="1583599"/>
            <a:ext cx="5069113" cy="5109091"/>
          </a:xfrm>
          <a:prstGeom prst="rect">
            <a:avLst/>
          </a:prstGeom>
          <a:noFill/>
        </p:spPr>
        <p:txBody>
          <a:bodyPr wrap="square">
            <a:spAutoFit/>
          </a:bodyPr>
          <a:lstStyle/>
          <a:p>
            <a:r>
              <a:rPr lang="en-CA" sz="1600" b="1" dirty="0">
                <a:solidFill>
                  <a:srgbClr val="0F1115"/>
                </a:solidFill>
                <a:latin typeface="Times New Roman" panose="02020603050405020304" pitchFamily="18" charset="0"/>
                <a:cs typeface="Times New Roman" panose="02020603050405020304" pitchFamily="18" charset="0"/>
              </a:rPr>
              <a:t>MPDELING</a:t>
            </a: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Model: Prophet, ARIMA and LSTM time-series modeling  </a:t>
            </a: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Platform for </a:t>
            </a:r>
            <a:r>
              <a:rPr lang="en-US" sz="1400" dirty="0">
                <a:solidFill>
                  <a:srgbClr val="0F1115"/>
                </a:solidFill>
                <a:latin typeface="Times New Roman" panose="02020603050405020304" pitchFamily="18" charset="0"/>
                <a:cs typeface="Times New Roman" panose="02020603050405020304" pitchFamily="18" charset="0"/>
              </a:rPr>
              <a:t>LSTM </a:t>
            </a:r>
            <a:r>
              <a:rPr lang="en-CA" sz="1400" dirty="0">
                <a:solidFill>
                  <a:srgbClr val="0F1115"/>
                </a:solidFill>
                <a:latin typeface="Times New Roman" panose="02020603050405020304" pitchFamily="18" charset="0"/>
                <a:cs typeface="Times New Roman" panose="02020603050405020304" pitchFamily="18" charset="0"/>
              </a:rPr>
              <a:t>: </a:t>
            </a:r>
            <a:r>
              <a:rPr lang="en-US" sz="1400" dirty="0">
                <a:solidFill>
                  <a:srgbClr val="0F1115"/>
                </a:solidFill>
                <a:latin typeface="Times New Roman" panose="02020603050405020304" pitchFamily="18" charset="0"/>
                <a:cs typeface="Times New Roman" panose="02020603050405020304" pitchFamily="18" charset="0"/>
              </a:rPr>
              <a:t>RNN, TensorFlow &amp; </a:t>
            </a:r>
            <a:r>
              <a:rPr lang="en-US" sz="1400" dirty="0" err="1">
                <a:solidFill>
                  <a:srgbClr val="0F1115"/>
                </a:solidFill>
                <a:latin typeface="Times New Roman" panose="02020603050405020304" pitchFamily="18" charset="0"/>
                <a:cs typeface="Times New Roman" panose="02020603050405020304" pitchFamily="18" charset="0"/>
              </a:rPr>
              <a:t>Keras</a:t>
            </a:r>
            <a:r>
              <a:rPr lang="en-US" sz="1400" dirty="0">
                <a:solidFill>
                  <a:srgbClr val="0F1115"/>
                </a:solidFill>
                <a:latin typeface="Times New Roman" panose="02020603050405020304" pitchFamily="18" charset="0"/>
                <a:cs typeface="Times New Roman" panose="02020603050405020304" pitchFamily="18" charset="0"/>
              </a:rPr>
              <a:t> </a:t>
            </a:r>
            <a:endParaRPr lang="en-CA" sz="1400" dirty="0">
              <a:solidFill>
                <a:srgbClr val="0F1115"/>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Effectively captured recurring monthly and seasonality patterns</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Data Distribution </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Training (2020-2023): 163,686 records</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Outlier (2024): 94,816 records</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Holdout (2025 Jan-Oct): 38,993 records</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Forecast: </a:t>
            </a:r>
            <a:r>
              <a:rPr lang="en-CA" sz="1400" dirty="0">
                <a:latin typeface="Times New Roman" panose="02020603050405020304" pitchFamily="18" charset="0"/>
                <a:cs typeface="Times New Roman" panose="02020603050405020304" pitchFamily="18" charset="0"/>
              </a:rPr>
              <a:t>Nov 2025 - Dec 2026</a:t>
            </a:r>
          </a:p>
          <a:p>
            <a:pPr marL="285750" indent="-285750" latinLnBrk="1">
              <a:buFont typeface="Arial" panose="020B0604020202020204" pitchFamily="34" charset="0"/>
              <a:buChar char="•"/>
            </a:pPr>
            <a:r>
              <a:rPr lang="en-CA" sz="1400" dirty="0">
                <a:solidFill>
                  <a:srgbClr val="0F1115"/>
                </a:solidFill>
                <a:latin typeface="Times New Roman" panose="02020603050405020304" pitchFamily="18" charset="0"/>
                <a:cs typeface="Times New Roman" panose="02020603050405020304" pitchFamily="18" charset="0"/>
              </a:rPr>
              <a:t>Running Ensemble Forecasting</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Dynamic weights - LR: 0.32, ES: 0.50, Seasonal: 0.18</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Validation Results (2025 Jan-Oct):</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Actual: 3899 crimes/month</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Forecast: 4234 crimes/month</a:t>
            </a:r>
          </a:p>
          <a:p>
            <a:pPr marL="742950" lvl="1" indent="-285750" latinLnBrk="1">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 MAE: 335 crimes | MAPE: 9.0% | RMSE: 407</a:t>
            </a:r>
          </a:p>
          <a:p>
            <a:endParaRPr lang="en-CA" sz="1400" dirty="0">
              <a:solidFill>
                <a:srgbClr val="0F1115"/>
              </a:solidFill>
              <a:latin typeface="Times New Roman" panose="02020603050405020304" pitchFamily="18" charset="0"/>
              <a:cs typeface="Times New Roman" panose="02020603050405020304" pitchFamily="18" charset="0"/>
            </a:endParaRPr>
          </a:p>
          <a:p>
            <a:pPr latinLnBrk="1"/>
            <a:r>
              <a:rPr lang="en-CA" sz="1600" b="1" dirty="0">
                <a:latin typeface="Times New Roman" panose="02020603050405020304" pitchFamily="18" charset="0"/>
                <a:cs typeface="Times New Roman" panose="02020603050405020304" pitchFamily="18" charset="0"/>
              </a:rPr>
              <a:t>STRATEGIC RECOMMENDATIONS</a:t>
            </a:r>
          </a:p>
          <a:p>
            <a:pPr latinLnBrk="1"/>
            <a:r>
              <a:rPr lang="en-CA" sz="1600" dirty="0">
                <a:latin typeface="Times New Roman" panose="02020603050405020304" pitchFamily="18" charset="0"/>
                <a:cs typeface="Times New Roman" panose="02020603050405020304" pitchFamily="18" charset="0"/>
              </a:rPr>
              <a:t>   </a:t>
            </a:r>
            <a:r>
              <a:rPr lang="en-CA" sz="1400" dirty="0">
                <a:latin typeface="Times New Roman" panose="02020603050405020304" pitchFamily="18" charset="0"/>
                <a:cs typeface="Times New Roman" panose="02020603050405020304" pitchFamily="18" charset="0"/>
              </a:rPr>
              <a:t>1. Base 2026 planning on 3394 crimes/month forecast</a:t>
            </a:r>
          </a:p>
          <a:p>
            <a:pPr latinLnBrk="1"/>
            <a:r>
              <a:rPr lang="en-CA" sz="1400" dirty="0">
                <a:latin typeface="Times New Roman" panose="02020603050405020304" pitchFamily="18" charset="0"/>
                <a:cs typeface="Times New Roman" panose="02020603050405020304" pitchFamily="18" charset="0"/>
              </a:rPr>
              <a:t>   2. Maintain ±502 crimes flexibility in budgets</a:t>
            </a:r>
          </a:p>
          <a:p>
            <a:pPr latinLnBrk="1"/>
            <a:r>
              <a:rPr lang="en-CA" sz="1400" dirty="0">
                <a:latin typeface="Times New Roman" panose="02020603050405020304" pitchFamily="18" charset="0"/>
                <a:cs typeface="Times New Roman" panose="02020603050405020304" pitchFamily="18" charset="0"/>
              </a:rPr>
              <a:t>   3. Continue quarterly forecast validation &amp; model updates</a:t>
            </a:r>
          </a:p>
          <a:p>
            <a:pPr latinLnBrk="1"/>
            <a:r>
              <a:rPr lang="en-CA" sz="1400" dirty="0">
                <a:latin typeface="Times New Roman" panose="02020603050405020304" pitchFamily="18" charset="0"/>
                <a:cs typeface="Times New Roman" panose="02020603050405020304" pitchFamily="18" charset="0"/>
              </a:rPr>
              <a:t>   4. Investigate 2024 anomaly for potential systemic insights</a:t>
            </a:r>
          </a:p>
          <a:p>
            <a:pPr latinLnBrk="1"/>
            <a:r>
              <a:rPr lang="en-CA" sz="1400" dirty="0">
                <a:latin typeface="Times New Roman" panose="02020603050405020304" pitchFamily="18" charset="0"/>
                <a:cs typeface="Times New Roman" panose="02020603050405020304" pitchFamily="18" charset="0"/>
              </a:rPr>
              <a:t>   5. Monitor category-specific trends for targeted interventions</a:t>
            </a:r>
          </a:p>
        </p:txBody>
      </p:sp>
      <p:pic>
        <p:nvPicPr>
          <p:cNvPr id="12" name="Picture 11">
            <a:extLst>
              <a:ext uri="{FF2B5EF4-FFF2-40B4-BE49-F238E27FC236}">
                <a16:creationId xmlns:a16="http://schemas.microsoft.com/office/drawing/2014/main" id="{AD0C516C-DB4F-2698-5739-75FB8757D58C}"/>
              </a:ext>
            </a:extLst>
          </p:cNvPr>
          <p:cNvPicPr>
            <a:picLocks noChangeAspect="1"/>
          </p:cNvPicPr>
          <p:nvPr/>
        </p:nvPicPr>
        <p:blipFill>
          <a:blip r:embed="rId2"/>
          <a:stretch>
            <a:fillRect/>
          </a:stretch>
        </p:blipFill>
        <p:spPr>
          <a:xfrm>
            <a:off x="107439" y="1698172"/>
            <a:ext cx="7015448" cy="4658180"/>
          </a:xfrm>
          <a:prstGeom prst="rect">
            <a:avLst/>
          </a:prstGeom>
        </p:spPr>
      </p:pic>
      <p:sp>
        <p:nvSpPr>
          <p:cNvPr id="13" name="TextBox 12">
            <a:extLst>
              <a:ext uri="{FF2B5EF4-FFF2-40B4-BE49-F238E27FC236}">
                <a16:creationId xmlns:a16="http://schemas.microsoft.com/office/drawing/2014/main" id="{53E07E54-46E8-8B00-160F-B745368C22DC}"/>
              </a:ext>
            </a:extLst>
          </p:cNvPr>
          <p:cNvSpPr txBox="1"/>
          <p:nvPr/>
        </p:nvSpPr>
        <p:spPr>
          <a:xfrm>
            <a:off x="833663" y="3506606"/>
            <a:ext cx="4493987" cy="1041311"/>
          </a:xfrm>
          <a:prstGeom prst="rect">
            <a:avLst/>
          </a:prstGeom>
          <a:noFill/>
        </p:spPr>
        <p:txBody>
          <a:bodyPr wrap="square">
            <a:spAutoFit/>
          </a:bodyPr>
          <a:lstStyle/>
          <a:p>
            <a:pPr>
              <a:spcAft>
                <a:spcPts val="400"/>
              </a:spcAft>
              <a:defRPr sz="1000"/>
            </a:pPr>
            <a:r>
              <a:rPr sz="1100" b="1" dirty="0">
                <a:latin typeface="Times New Roman" panose="02020603050405020304" pitchFamily="18" charset="0"/>
                <a:cs typeface="Times New Roman" panose="02020603050405020304" pitchFamily="18" charset="0"/>
              </a:rPr>
              <a:t>Priority: </a:t>
            </a:r>
            <a:r>
              <a:rPr sz="1100" dirty="0">
                <a:latin typeface="Times New Roman" panose="02020603050405020304" pitchFamily="18" charset="0"/>
                <a:cs typeface="Times New Roman" panose="02020603050405020304" pitchFamily="18" charset="0"/>
              </a:rPr>
              <a:t>Focus resources on high-risk districts while trend is favorable</a:t>
            </a:r>
          </a:p>
          <a:p>
            <a:pPr>
              <a:spcAft>
                <a:spcPts val="400"/>
              </a:spcAft>
              <a:defRPr sz="1000"/>
            </a:pPr>
            <a:r>
              <a:rPr sz="1100" b="1" dirty="0">
                <a:latin typeface="Times New Roman" panose="02020603050405020304" pitchFamily="18" charset="0"/>
                <a:cs typeface="Times New Roman" panose="02020603050405020304" pitchFamily="18" charset="0"/>
              </a:rPr>
              <a:t>Action:</a:t>
            </a:r>
            <a:r>
              <a:rPr sz="1100" dirty="0">
                <a:latin typeface="Times New Roman" panose="02020603050405020304" pitchFamily="18" charset="0"/>
                <a:cs typeface="Times New Roman" panose="02020603050405020304" pitchFamily="18" charset="0"/>
              </a:rPr>
              <a:t> Use forecasting to optimize patrol schedules and resource allocation</a:t>
            </a:r>
          </a:p>
          <a:p>
            <a:pPr>
              <a:spcAft>
                <a:spcPts val="400"/>
              </a:spcAft>
              <a:defRPr sz="1000"/>
            </a:pPr>
            <a:r>
              <a:rPr lang="en-CA" sz="1100" b="1" dirty="0">
                <a:latin typeface="Times New Roman" panose="02020603050405020304" pitchFamily="18" charset="0"/>
                <a:cs typeface="Times New Roman" panose="02020603050405020304" pitchFamily="18" charset="0"/>
              </a:rPr>
              <a:t>Data</a:t>
            </a:r>
            <a:r>
              <a:rPr sz="1100" b="1" dirty="0">
                <a:latin typeface="Times New Roman" panose="02020603050405020304" pitchFamily="18" charset="0"/>
                <a:cs typeface="Times New Roman" panose="02020603050405020304" pitchFamily="18" charset="0"/>
              </a:rPr>
              <a:t>:</a:t>
            </a:r>
            <a:r>
              <a:rPr sz="1100" dirty="0">
                <a:latin typeface="Times New Roman" panose="02020603050405020304" pitchFamily="18" charset="0"/>
                <a:cs typeface="Times New Roman" panose="02020603050405020304" pitchFamily="18" charset="0"/>
              </a:rPr>
              <a:t> </a:t>
            </a:r>
            <a:r>
              <a:rPr lang="en-CA" sz="1100" dirty="0">
                <a:latin typeface="Times New Roman" panose="02020603050405020304" pitchFamily="18" charset="0"/>
                <a:cs typeface="Times New Roman" panose="02020603050405020304" pitchFamily="18" charset="0"/>
              </a:rPr>
              <a:t>The 2024 peak is treated as a statistical outlier to build a stable forecasting model; however, our strategic response is directly informed by the drivers of that peak</a:t>
            </a:r>
            <a:endParaRPr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D4BC3-CCA2-27CF-88B2-9DB63B32CE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52CCE0-ADF1-FA1F-328A-A1C2E33FDD2F}"/>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04AD745-399B-0E06-346A-A04F90C0D188}"/>
              </a:ext>
            </a:extLst>
          </p:cNvPr>
          <p:cNvSpPr>
            <a:spLocks noGrp="1"/>
          </p:cNvSpPr>
          <p:nvPr>
            <p:ph type="dt" sz="half" idx="10"/>
          </p:nvPr>
        </p:nvSpPr>
        <p:spPr/>
        <p:txBody>
          <a:bodyPr/>
          <a:lstStyle/>
          <a:p>
            <a:fld id="{CF0160F9-68E2-47DE-BD2D-9F8B2C0C2841}" type="datetime3">
              <a:rPr lang="en-US" smtClean="0"/>
              <a:t>24 November 2025</a:t>
            </a:fld>
            <a:endParaRPr lang="en-US"/>
          </a:p>
        </p:txBody>
      </p:sp>
      <p:sp>
        <p:nvSpPr>
          <p:cNvPr id="8" name="Footer Placeholder 7">
            <a:extLst>
              <a:ext uri="{FF2B5EF4-FFF2-40B4-BE49-F238E27FC236}">
                <a16:creationId xmlns:a16="http://schemas.microsoft.com/office/drawing/2014/main" id="{EE1190D1-4271-59EE-4EFD-5D9B96321D6A}"/>
              </a:ext>
            </a:extLst>
          </p:cNvPr>
          <p:cNvSpPr>
            <a:spLocks noGrp="1"/>
          </p:cNvSpPr>
          <p:nvPr>
            <p:ph type="ftr" sz="quarter" idx="11"/>
          </p:nvPr>
        </p:nvSpPr>
        <p:spPr/>
        <p:txBody>
          <a:bodyPr/>
          <a:lstStyle/>
          <a:p>
            <a:r>
              <a:rPr lang="en-US"/>
              <a:t>York Region Crime Analysis</a:t>
            </a:r>
          </a:p>
        </p:txBody>
      </p:sp>
      <p:sp>
        <p:nvSpPr>
          <p:cNvPr id="9" name="Slide Number Placeholder 8">
            <a:extLst>
              <a:ext uri="{FF2B5EF4-FFF2-40B4-BE49-F238E27FC236}">
                <a16:creationId xmlns:a16="http://schemas.microsoft.com/office/drawing/2014/main" id="{358E7F26-3A73-9A6D-9C58-A021EDD5DC9D}"/>
              </a:ext>
            </a:extLst>
          </p:cNvPr>
          <p:cNvSpPr>
            <a:spLocks noGrp="1"/>
          </p:cNvSpPr>
          <p:nvPr>
            <p:ph type="sldNum" sz="quarter" idx="12"/>
          </p:nvPr>
        </p:nvSpPr>
        <p:spPr/>
        <p:txBody>
          <a:bodyPr/>
          <a:lstStyle/>
          <a:p>
            <a:fld id="{C1FF6DA9-008F-8B48-92A6-B652298478BF}" type="slidenum">
              <a:rPr lang="en-US" smtClean="0"/>
              <a:t>9</a:t>
            </a:fld>
            <a:endParaRPr lang="en-US"/>
          </a:p>
        </p:txBody>
      </p:sp>
      <p:sp>
        <p:nvSpPr>
          <p:cNvPr id="19" name="TextBox 18">
            <a:extLst>
              <a:ext uri="{FF2B5EF4-FFF2-40B4-BE49-F238E27FC236}">
                <a16:creationId xmlns:a16="http://schemas.microsoft.com/office/drawing/2014/main" id="{BEF48969-9039-138A-0298-1DA4D6B4F4A9}"/>
              </a:ext>
            </a:extLst>
          </p:cNvPr>
          <p:cNvSpPr txBox="1"/>
          <p:nvPr/>
        </p:nvSpPr>
        <p:spPr>
          <a:xfrm>
            <a:off x="6879771" y="1463456"/>
            <a:ext cx="4893821" cy="4349909"/>
          </a:xfrm>
          <a:prstGeom prst="rect">
            <a:avLst/>
          </a:prstGeom>
          <a:noFill/>
        </p:spPr>
        <p:txBody>
          <a:bodyPr wrap="square">
            <a:spAutoFit/>
          </a:bodyPr>
          <a:lstStyle/>
          <a:p>
            <a:pPr algn="l" latinLnBrk="1">
              <a:buNone/>
            </a:pPr>
            <a:r>
              <a:rPr lang="en-CA" sz="2400" b="1" i="0" dirty="0">
                <a:effectLst/>
                <a:latin typeface="Times New Roman" panose="02020603050405020304" pitchFamily="18" charset="0"/>
                <a:cs typeface="Times New Roman" panose="02020603050405020304" pitchFamily="18" charset="0"/>
              </a:rPr>
              <a:t>Forecasting:</a:t>
            </a:r>
            <a:r>
              <a:rPr lang="en-CA" b="0" i="0" dirty="0">
                <a:effectLst/>
                <a:latin typeface="menlo"/>
              </a:rPr>
              <a:t> </a:t>
            </a:r>
          </a:p>
          <a:p>
            <a:pPr marL="285750" indent="-285750" algn="l" latinLnBrk="1">
              <a:buFont typeface="Arial" panose="020B0604020202020204" pitchFamily="34" charset="0"/>
              <a:buChar char="•"/>
            </a:pPr>
            <a:r>
              <a:rPr lang="en-CA" b="0" i="0" dirty="0">
                <a:effectLst/>
                <a:latin typeface="menlo"/>
              </a:rPr>
              <a:t>2025 Total Crimes: 47051 (Jan-Oct actual + Nov-Dec forecast)</a:t>
            </a:r>
          </a:p>
          <a:p>
            <a:pPr marL="285750" indent="-285750" algn="l" latinLnBrk="1">
              <a:buFont typeface="Arial" panose="020B0604020202020204" pitchFamily="34" charset="0"/>
              <a:buChar char="•"/>
            </a:pPr>
            <a:r>
              <a:rPr lang="en-CA" b="0" i="0" dirty="0">
                <a:effectLst/>
                <a:latin typeface="menlo"/>
              </a:rPr>
              <a:t>2026 Total Crimes: 49476 (full year forecast)</a:t>
            </a:r>
          </a:p>
          <a:p>
            <a:pPr marL="285750" indent="-285750" algn="l" latinLnBrk="1">
              <a:buFont typeface="Arial" panose="020B0604020202020204" pitchFamily="34" charset="0"/>
              <a:buChar char="•"/>
            </a:pPr>
            <a:r>
              <a:rPr lang="en-CA" b="0" i="0" dirty="0">
                <a:effectLst/>
                <a:latin typeface="menlo"/>
              </a:rPr>
              <a:t>2025 Monthly Average: 3921</a:t>
            </a:r>
          </a:p>
          <a:p>
            <a:pPr marL="285750" indent="-285750" algn="l" latinLnBrk="1">
              <a:buFont typeface="Arial" panose="020B0604020202020204" pitchFamily="34" charset="0"/>
              <a:buChar char="•"/>
            </a:pPr>
            <a:r>
              <a:rPr lang="en-CA" b="0" i="0" dirty="0">
                <a:effectLst/>
                <a:latin typeface="menlo"/>
              </a:rPr>
              <a:t>2026 Monthly Average: 4123</a:t>
            </a:r>
          </a:p>
          <a:p>
            <a:pPr marL="285750" indent="-285750" algn="l" latinLnBrk="1">
              <a:buFont typeface="Arial" panose="020B0604020202020204" pitchFamily="34" charset="0"/>
              <a:buChar char="•"/>
            </a:pPr>
            <a:r>
              <a:rPr lang="en-CA" b="0" i="0" dirty="0">
                <a:effectLst/>
                <a:latin typeface="menlo"/>
              </a:rPr>
              <a:t>Overall Change: +5.2%</a:t>
            </a:r>
          </a:p>
          <a:p>
            <a:pPr marL="285750" indent="-285750" algn="l" latinLnBrk="1">
              <a:buFont typeface="Arial" panose="020B0604020202020204" pitchFamily="34" charset="0"/>
              <a:buChar char="•"/>
            </a:pPr>
            <a:endParaRPr lang="en-CA" sz="2400" b="1" dirty="0">
              <a:latin typeface="Times New Roman" panose="02020603050405020304" pitchFamily="18" charset="0"/>
              <a:cs typeface="Times New Roman" panose="02020603050405020304" pitchFamily="18" charset="0"/>
            </a:endParaRPr>
          </a:p>
          <a:p>
            <a:pPr>
              <a:spcAft>
                <a:spcPts val="800"/>
              </a:spcAft>
              <a:defRPr sz="1400" b="1"/>
            </a:pPr>
            <a:r>
              <a:rPr lang="en-CA" sz="2400" b="1" dirty="0">
                <a:latin typeface="Times New Roman" panose="02020603050405020304" pitchFamily="18" charset="0"/>
                <a:cs typeface="Times New Roman" panose="02020603050405020304" pitchFamily="18" charset="0"/>
              </a:rPr>
              <a:t>Urgent Action Needed</a:t>
            </a:r>
          </a:p>
          <a:p>
            <a:pPr marL="285750" indent="-285750" latinLnBrk="1">
              <a:buFont typeface="Arial" panose="020B0604020202020204" pitchFamily="34" charset="0"/>
              <a:buChar char="•"/>
            </a:pPr>
            <a:r>
              <a:rPr lang="en-CA" dirty="0">
                <a:latin typeface="menlo"/>
              </a:rPr>
              <a:t>Priority: Proactively reallocate resources to counter an emerging negative trend.</a:t>
            </a:r>
          </a:p>
          <a:p>
            <a:pPr marL="285750" indent="-285750" latinLnBrk="1">
              <a:buFont typeface="Arial" panose="020B0604020202020204" pitchFamily="34" charset="0"/>
              <a:buChar char="•"/>
            </a:pPr>
            <a:r>
              <a:rPr lang="en-CA" dirty="0">
                <a:latin typeface="menlo"/>
              </a:rPr>
              <a:t>Action: Adjust patrol schedules and resource deployment based on the revised forecast to mitigate risk</a:t>
            </a:r>
          </a:p>
        </p:txBody>
      </p:sp>
      <p:pic>
        <p:nvPicPr>
          <p:cNvPr id="21" name="Picture 20">
            <a:extLst>
              <a:ext uri="{FF2B5EF4-FFF2-40B4-BE49-F238E27FC236}">
                <a16:creationId xmlns:a16="http://schemas.microsoft.com/office/drawing/2014/main" id="{87CA090C-F674-C78E-75D1-9CAA1BA88BAD}"/>
              </a:ext>
            </a:extLst>
          </p:cNvPr>
          <p:cNvPicPr>
            <a:picLocks noChangeAspect="1"/>
          </p:cNvPicPr>
          <p:nvPr/>
        </p:nvPicPr>
        <p:blipFill>
          <a:blip r:embed="rId3"/>
          <a:stretch>
            <a:fillRect/>
          </a:stretch>
        </p:blipFill>
        <p:spPr>
          <a:xfrm>
            <a:off x="743855" y="1338943"/>
            <a:ext cx="5780316" cy="2474056"/>
          </a:xfrm>
          <a:prstGeom prst="rect">
            <a:avLst/>
          </a:prstGeom>
        </p:spPr>
      </p:pic>
      <p:pic>
        <p:nvPicPr>
          <p:cNvPr id="25" name="Picture 24">
            <a:extLst>
              <a:ext uri="{FF2B5EF4-FFF2-40B4-BE49-F238E27FC236}">
                <a16:creationId xmlns:a16="http://schemas.microsoft.com/office/drawing/2014/main" id="{DC182CBB-3CD8-67E5-D08D-944710226010}"/>
              </a:ext>
            </a:extLst>
          </p:cNvPr>
          <p:cNvPicPr>
            <a:picLocks noChangeAspect="1"/>
          </p:cNvPicPr>
          <p:nvPr/>
        </p:nvPicPr>
        <p:blipFill>
          <a:blip r:embed="rId4"/>
          <a:stretch>
            <a:fillRect/>
          </a:stretch>
        </p:blipFill>
        <p:spPr>
          <a:xfrm>
            <a:off x="743855" y="3896188"/>
            <a:ext cx="5780316" cy="2330442"/>
          </a:xfrm>
          <a:prstGeom prst="rect">
            <a:avLst/>
          </a:prstGeom>
        </p:spPr>
      </p:pic>
    </p:spTree>
    <p:extLst>
      <p:ext uri="{BB962C8B-B14F-4D97-AF65-F5344CB8AC3E}">
        <p14:creationId xmlns:p14="http://schemas.microsoft.com/office/powerpoint/2010/main" val="3444471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2661</TotalTime>
  <Words>1970</Words>
  <Application>Microsoft Office PowerPoint</Application>
  <PresentationFormat>Widescreen</PresentationFormat>
  <Paragraphs>212</Paragraphs>
  <Slides>16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menlo</vt:lpstr>
      <vt:lpstr>Times New Roman</vt:lpstr>
      <vt:lpstr>Wingdings</vt:lpstr>
      <vt:lpstr>Office Theme</vt:lpstr>
      <vt:lpstr>York Region Crime Analysis: A Data-Driven Plan for 2025-2027</vt:lpstr>
      <vt:lpstr>Table of Contents</vt:lpstr>
      <vt:lpstr>Introduction &amp; Objective</vt:lpstr>
      <vt:lpstr>Crime Trend</vt:lpstr>
      <vt:lpstr>Crime Category Distribution</vt:lpstr>
      <vt:lpstr>The Crime-Staffing Feedback Loop</vt:lpstr>
      <vt:lpstr>Yearly Crime Trends &amp; The 2024 Anomaly</vt:lpstr>
      <vt:lpstr>Crime Forecast  (November 2025 – December 2026)</vt:lpstr>
      <vt:lpstr>PowerPoint Presentation</vt:lpstr>
      <vt:lpstr>Police Operation</vt:lpstr>
      <vt:lpstr>District-Level Risk Assessment</vt:lpstr>
      <vt:lpstr>Spotlight on District 4 (Vaughan)</vt:lpstr>
      <vt:lpstr>District 4 (Vaughan) Scheduling Analysis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103</cp:revision>
  <dcterms:created xsi:type="dcterms:W3CDTF">2013-01-27T09:14:16Z</dcterms:created>
  <dcterms:modified xsi:type="dcterms:W3CDTF">2025-11-25T04:29:00Z</dcterms:modified>
  <cp:category/>
</cp:coreProperties>
</file>